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/>
    <p:restoredTop sz="94617"/>
  </p:normalViewPr>
  <p:slideViewPr>
    <p:cSldViewPr snapToGrid="0" snapToObjects="1">
      <p:cViewPr varScale="1">
        <p:scale>
          <a:sx n="88" d="100"/>
          <a:sy n="88" d="100"/>
        </p:scale>
        <p:origin x="3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1024-8B5D-8946-B421-71CA8C14143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21103-B648-2346-87D8-60401F2B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3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79CD1-DD51-4645-859F-BD670F8C9B4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0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79CD1-DD51-4645-859F-BD670F8C9B4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0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2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3" indent="0">
              <a:buNone/>
              <a:defRPr sz="2400"/>
            </a:lvl3pPr>
            <a:lvl4pPr marL="1371409" indent="0">
              <a:buNone/>
              <a:defRPr sz="2000"/>
            </a:lvl4pPr>
            <a:lvl5pPr marL="1828547" indent="0">
              <a:buNone/>
              <a:defRPr sz="2000"/>
            </a:lvl5pPr>
            <a:lvl6pPr marL="2285683" indent="0">
              <a:buNone/>
              <a:defRPr sz="2000"/>
            </a:lvl6pPr>
            <a:lvl7pPr marL="2742820" indent="0">
              <a:buNone/>
              <a:defRPr sz="2000"/>
            </a:lvl7pPr>
            <a:lvl8pPr marL="3199958" indent="0">
              <a:buNone/>
              <a:defRPr sz="2000"/>
            </a:lvl8pPr>
            <a:lvl9pPr marL="365709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3" indent="0">
              <a:buNone/>
              <a:defRPr sz="1000"/>
            </a:lvl3pPr>
            <a:lvl4pPr marL="1371409" indent="0">
              <a:buNone/>
              <a:defRPr sz="900"/>
            </a:lvl4pPr>
            <a:lvl5pPr marL="1828547" indent="0">
              <a:buNone/>
              <a:defRPr sz="900"/>
            </a:lvl5pPr>
            <a:lvl6pPr marL="2285683" indent="0">
              <a:buNone/>
              <a:defRPr sz="900"/>
            </a:lvl6pPr>
            <a:lvl7pPr marL="2742820" indent="0">
              <a:buNone/>
              <a:defRPr sz="900"/>
            </a:lvl7pPr>
            <a:lvl8pPr marL="3199958" indent="0">
              <a:buNone/>
              <a:defRPr sz="900"/>
            </a:lvl8pPr>
            <a:lvl9pPr marL="36570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55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92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66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414867" y="6186264"/>
            <a:ext cx="1822127" cy="811361"/>
            <a:chOff x="-414867" y="6186262"/>
            <a:chExt cx="1822127" cy="811361"/>
          </a:xfrm>
          <a:solidFill>
            <a:schemeClr val="bg2">
              <a:alpha val="5000"/>
            </a:schemeClr>
          </a:solidFill>
        </p:grpSpPr>
        <p:sp>
          <p:nvSpPr>
            <p:cNvPr id="12" name="Parallelogram 11"/>
            <p:cNvSpPr/>
            <p:nvPr userDrawn="1"/>
          </p:nvSpPr>
          <p:spPr>
            <a:xfrm>
              <a:off x="-414867" y="6303297"/>
              <a:ext cx="1822127" cy="368399"/>
            </a:xfrm>
            <a:prstGeom prst="parallelogram">
              <a:avLst>
                <a:gd name="adj" fmla="val 446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-215150" y="6186262"/>
              <a:ext cx="819261" cy="368399"/>
            </a:xfrm>
            <a:prstGeom prst="parallelogram">
              <a:avLst>
                <a:gd name="adj" fmla="val 446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-414867" y="6629224"/>
              <a:ext cx="1260808" cy="368399"/>
            </a:xfrm>
            <a:prstGeom prst="parallelogram">
              <a:avLst>
                <a:gd name="adj" fmla="val 446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31775" y="1345684"/>
            <a:ext cx="8682038" cy="48295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6075" indent="-346075">
              <a:buFont typeface="Arial" panose="020B0604020202020204" pitchFamily="34" charset="0"/>
              <a:buChar char="•"/>
              <a:defRPr lang="en-US" dirty="0" smtClean="0"/>
            </a:lvl1pPr>
            <a:lvl2pPr marL="568325" indent="-222250">
              <a:defRPr lang="en-US" dirty="0" smtClean="0"/>
            </a:lvl2pPr>
            <a:lvl3pPr marL="741363" indent="-173038">
              <a:buFont typeface="Wingdings" panose="05000000000000000000" pitchFamily="2" charset="2"/>
              <a:buChar char="§"/>
              <a:defRPr lang="en-US" dirty="0" smtClean="0"/>
            </a:lvl3pPr>
            <a:lvl4pPr marL="914400" indent="-173038">
              <a:defRPr lang="en-US" dirty="0" smtClean="0"/>
            </a:lvl4pPr>
            <a:lvl5pPr marL="1030288" indent="-115888">
              <a:defRPr lang="en-US" sz="1400" dirty="0"/>
            </a:lvl5pPr>
            <a:lvl6pPr marL="1143000" indent="-228600">
              <a:defRPr lang="en-US" sz="1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+mn-ea"/>
                <a:cs typeface="Franklin Gothic Book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85C8"/>
                </a:solidFill>
              </a:defRPr>
            </a:lvl1pPr>
          </a:lstStyle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528A"/>
                </a:solidFill>
                <a:effectLst/>
                <a:uLnTx/>
                <a:uFillTx/>
                <a:latin typeface="Franklin Gothic Medium"/>
              </a:rPr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BA90DA-314A-B445-AE95-E095E6906430}" type="slidenum">
              <a:rPr lang="en-US" smtClean="0">
                <a:solidFill>
                  <a:srgbClr val="414141">
                    <a:tint val="75000"/>
                  </a:srgbClr>
                </a:solidFill>
                <a:latin typeface="Franklin Gothic Book"/>
              </a:rPr>
              <a:pPr/>
              <a:t>‹#›</a:t>
            </a:fld>
            <a:endParaRPr lang="en-US" dirty="0">
              <a:solidFill>
                <a:srgbClr val="414141">
                  <a:tint val="75000"/>
                </a:srgbClr>
              </a:solidFill>
              <a:latin typeface="Franklin Gothic Book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217019" y="6123370"/>
            <a:ext cx="1358781" cy="912956"/>
            <a:chOff x="8217017" y="6123369"/>
            <a:chExt cx="1358781" cy="912956"/>
          </a:xfrm>
          <a:solidFill>
            <a:schemeClr val="bg2">
              <a:alpha val="5000"/>
            </a:schemeClr>
          </a:solidFill>
        </p:grpSpPr>
        <p:sp>
          <p:nvSpPr>
            <p:cNvPr id="9" name="Parallelogram 8"/>
            <p:cNvSpPr/>
            <p:nvPr userDrawn="1"/>
          </p:nvSpPr>
          <p:spPr>
            <a:xfrm>
              <a:off x="8217017" y="6415150"/>
              <a:ext cx="1257183" cy="368399"/>
            </a:xfrm>
            <a:prstGeom prst="parallelogram">
              <a:avLst>
                <a:gd name="adj" fmla="val 446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754393" y="6123369"/>
              <a:ext cx="719807" cy="368399"/>
            </a:xfrm>
            <a:prstGeom prst="parallelogram">
              <a:avLst>
                <a:gd name="adj" fmla="val 446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Franklin Gothic Book"/>
              </a:endParaRPr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855991" y="6667926"/>
              <a:ext cx="719807" cy="368399"/>
            </a:xfrm>
            <a:prstGeom prst="parallelogram">
              <a:avLst>
                <a:gd name="adj" fmla="val 446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83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"/>
            <a:ext cx="9144000" cy="911441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38546" y="76200"/>
            <a:ext cx="8589818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15641" indent="0">
              <a:buNone/>
              <a:defRPr sz="3273">
                <a:latin typeface="Arial" pitchFamily="34" charset="0"/>
                <a:cs typeface="Arial" pitchFamily="34" charset="0"/>
              </a:defRPr>
            </a:lvl2pPr>
            <a:lvl3pPr marL="831281" indent="0">
              <a:buNone/>
              <a:defRPr sz="3273">
                <a:latin typeface="Arial" pitchFamily="34" charset="0"/>
                <a:cs typeface="Arial" pitchFamily="34" charset="0"/>
              </a:defRPr>
            </a:lvl3pPr>
            <a:lvl4pPr marL="1246922" indent="0">
              <a:buNone/>
              <a:defRPr sz="3273">
                <a:latin typeface="Arial" pitchFamily="34" charset="0"/>
                <a:cs typeface="Arial" pitchFamily="34" charset="0"/>
              </a:defRPr>
            </a:lvl4pPr>
            <a:lvl5pPr marL="1662562" indent="0">
              <a:buNone/>
              <a:defRPr sz="3273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38546" y="6511850"/>
            <a:ext cx="2318263" cy="26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36">
              <a:defRPr/>
            </a:pPr>
            <a:r>
              <a:rPr lang="en-US" sz="109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Copyright© Agile Transformation Inc.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014727" y="982886"/>
            <a:ext cx="2264555" cy="14483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836" tIns="110836" rIns="110836" bIns="110836" numCol="1" spcCol="1270" anchor="ctr" anchorCtr="0">
            <a:noAutofit/>
          </a:bodyPr>
          <a:lstStyle/>
          <a:p>
            <a:pPr algn="ctr" defTabSz="12931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9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Roles</a:t>
            </a:r>
          </a:p>
          <a:p>
            <a:pPr algn="ctr" defTabSz="12931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82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7818" y="1066800"/>
            <a:ext cx="8520545" cy="4800600"/>
          </a:xfrm>
          <a:prstGeom prst="rect">
            <a:avLst/>
          </a:prstGeom>
        </p:spPr>
        <p:txBody>
          <a:bodyPr/>
          <a:lstStyle>
            <a:lvl1pPr marL="626347" indent="-626347">
              <a:lnSpc>
                <a:spcPct val="100000"/>
              </a:lnSpc>
              <a:spcBef>
                <a:spcPts val="545"/>
              </a:spcBef>
              <a:spcAft>
                <a:spcPts val="545"/>
              </a:spcAft>
              <a:buSzPct val="150000"/>
              <a:buFontTx/>
              <a:buBlip>
                <a:blip r:embed="rId3"/>
              </a:buBlip>
              <a:defRPr sz="327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5156200" y="6375047"/>
            <a:ext cx="2133600" cy="365125"/>
          </a:xfrm>
        </p:spPr>
        <p:txBody>
          <a:bodyPr/>
          <a:lstStyle/>
          <a:p>
            <a:fld id="{6462FE5F-7650-4D5F-8D9A-987A28DB9C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AH_Logo (R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02" y="6320084"/>
            <a:ext cx="1680298" cy="4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3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47" y="114300"/>
            <a:ext cx="9144000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5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13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4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9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9" indent="0">
              <a:buNone/>
              <a:defRPr sz="1600" b="1"/>
            </a:lvl4pPr>
            <a:lvl5pPr marL="1828547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30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95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05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3" indent="0">
              <a:buNone/>
              <a:defRPr sz="1000"/>
            </a:lvl3pPr>
            <a:lvl4pPr marL="1371409" indent="0">
              <a:buNone/>
              <a:defRPr sz="900"/>
            </a:lvl4pPr>
            <a:lvl5pPr marL="1828547" indent="0">
              <a:buNone/>
              <a:defRPr sz="900"/>
            </a:lvl5pPr>
            <a:lvl6pPr marL="2285683" indent="0">
              <a:buNone/>
              <a:defRPr sz="900"/>
            </a:lvl6pPr>
            <a:lvl7pPr marL="2742820" indent="0">
              <a:buNone/>
              <a:defRPr sz="900"/>
            </a:lvl7pPr>
            <a:lvl8pPr marL="3199958" indent="0">
              <a:buNone/>
              <a:defRPr sz="900"/>
            </a:lvl8pPr>
            <a:lvl9pPr marL="36570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70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6"/>
            <a:fld id="{3F2714EB-F109-354D-A840-D24F8B5674F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6"/>
              <a:t>9/17/21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6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36"/>
            <a:fld id="{4D95E112-317A-6341-8AB3-2C2CF89EF0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36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92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4571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2" indent="-342852" algn="l" defTabSz="4571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7" indent="-285711" algn="l" defTabSz="45713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2" indent="-228569" algn="l" defTabSz="4571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8" indent="-228569" algn="l" defTabSz="45713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5" indent="-228569" algn="l" defTabSz="45713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1" indent="-228569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9" indent="-228569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7" indent="-228569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2" indent="-228569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9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7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8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4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76" y="29610"/>
            <a:ext cx="7726749" cy="467973"/>
          </a:xfrm>
        </p:spPr>
        <p:txBody>
          <a:bodyPr>
            <a:normAutofit fontScale="90000"/>
          </a:bodyPr>
          <a:lstStyle/>
          <a:p>
            <a:r>
              <a:rPr 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    </a:t>
            </a:r>
            <a:r>
              <a:rPr 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AGILE TEAM MATURITY ROADMAP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77627"/>
              </p:ext>
            </p:extLst>
          </p:nvPr>
        </p:nvGraphicFramePr>
        <p:xfrm>
          <a:off x="454700" y="554352"/>
          <a:ext cx="8273665" cy="54400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1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656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MATURITY</a:t>
                      </a:r>
                      <a:b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</a:br>
                      <a: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 STAGE</a:t>
                      </a:r>
                      <a:endParaRPr lang="en-US" sz="1200" b="1" i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274320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CRAWL</a:t>
                      </a:r>
                      <a:b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</a:b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(standup)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WALK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(stabilize)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RUN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(optimize)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FLY</a:t>
                      </a:r>
                      <a:b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</a:b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(enable)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841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RADAR SYMPTOMS</a:t>
                      </a:r>
                      <a:b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</a:br>
                      <a:endParaRPr lang="en-US" sz="1200" b="1" i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274320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21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Most Dimensions below ~ 25%</a:t>
                      </a:r>
                      <a:b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</a:b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Clarity is low</a:t>
                      </a:r>
                      <a:b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</a:br>
                      <a:endParaRPr lang="en-US" dirty="0"/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213D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Most Dimensions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~ 30%- 50%</a:t>
                      </a:r>
                    </a:p>
                    <a:p>
                      <a:endParaRPr lang="en-US" sz="1600" dirty="0"/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213D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Several Dimension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~ 60% - 80%</a:t>
                      </a:r>
                    </a:p>
                    <a:p>
                      <a:endParaRPr lang="en-US" sz="1600" dirty="0"/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213D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Several Dimension ~ 90%+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213D">
                        <a:alpha val="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679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GOALS</a:t>
                      </a:r>
                      <a:endParaRPr lang="en-US" sz="1400" b="1" i="0" baseline="0" dirty="0">
                        <a:solidFill>
                          <a:schemeClr val="bg1"/>
                        </a:solidFill>
                        <a:effectLst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274320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1-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Bring clarity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to team vision, measures for success, backlog, plans and roles.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2- Setup teams on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basic Agile ceremonies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and core practices.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3-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Setup foundation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for success (structure, tools, infrastructure, skills, allocation, standards,..)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02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1- Remove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organizational obstacles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2- Strengthen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leadership triangle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roles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3- Begin cultural journey – Agile leadership, collaboration and conflict mgmt. skills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4- Begin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technical agility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and DevOps maturity </a:t>
                      </a:r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02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1- Enable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self-organization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and lean processes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2- Address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enterprise obstacles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3-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Strengthen technical agility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and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DevOps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4- Mature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discovery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5- Measure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business outcomes</a:t>
                      </a:r>
                      <a:endParaRPr lang="en-US" sz="14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02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1-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Optimize business outcome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delivery</a:t>
                      </a:r>
                      <a:endParaRPr lang="en-US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2- Enable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experiments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 and learning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3- Enable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knowledge sharing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 across teams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4- Enable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change agents 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and leaders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5- Share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results</a:t>
                      </a:r>
                      <a:r>
                        <a:rPr lang="en-US" sz="14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 and </a:t>
                      </a:r>
                      <a:r>
                        <a:rPr lang="en-US" sz="1400" b="1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success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602">
                        <a:alpha val="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66254" y="4376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6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127" y="3422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6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4" y="64742"/>
            <a:ext cx="346364" cy="38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39196" y="6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6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245" y="627300"/>
            <a:ext cx="484909" cy="533400"/>
            <a:chOff x="622318" y="2820861"/>
            <a:chExt cx="484909" cy="533400"/>
          </a:xfrm>
        </p:grpSpPr>
        <p:sp>
          <p:nvSpPr>
            <p:cNvPr id="33" name="Oval 32"/>
            <p:cNvSpPr/>
            <p:nvPr/>
          </p:nvSpPr>
          <p:spPr>
            <a:xfrm>
              <a:off x="622318" y="2820861"/>
              <a:ext cx="484909" cy="5334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00A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6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23" y="2971305"/>
              <a:ext cx="217438" cy="23918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7350" y="1761996"/>
            <a:ext cx="484909" cy="533400"/>
            <a:chOff x="622318" y="4268661"/>
            <a:chExt cx="484909" cy="533400"/>
          </a:xfrm>
        </p:grpSpPr>
        <p:sp>
          <p:nvSpPr>
            <p:cNvPr id="32" name="Oval 31"/>
            <p:cNvSpPr/>
            <p:nvPr/>
          </p:nvSpPr>
          <p:spPr>
            <a:xfrm>
              <a:off x="622318" y="4268661"/>
              <a:ext cx="484909" cy="5334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DE213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6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19" y="4403930"/>
              <a:ext cx="248826" cy="2737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27270" y="4178156"/>
            <a:ext cx="484909" cy="533400"/>
            <a:chOff x="622318" y="5792661"/>
            <a:chExt cx="484909" cy="533400"/>
          </a:xfrm>
        </p:grpSpPr>
        <p:sp>
          <p:nvSpPr>
            <p:cNvPr id="27" name="Oval 26"/>
            <p:cNvSpPr/>
            <p:nvPr/>
          </p:nvSpPr>
          <p:spPr>
            <a:xfrm>
              <a:off x="622318" y="5792661"/>
              <a:ext cx="484909" cy="5334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DA602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6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3" y="5918688"/>
              <a:ext cx="264350" cy="29078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84909" y="6590587"/>
            <a:ext cx="824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36"/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Copyright(c) AgilityHealth Radar | www.AgilityHealthRadar.com | Enabling Business Agility!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00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76" y="29612"/>
            <a:ext cx="7726749" cy="467973"/>
          </a:xfrm>
        </p:spPr>
        <p:txBody>
          <a:bodyPr>
            <a:normAutofit fontScale="90000"/>
          </a:bodyPr>
          <a:lstStyle/>
          <a:p>
            <a:r>
              <a:rPr 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    </a:t>
            </a:r>
            <a:r>
              <a:rPr lang="en-US" sz="2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AGILE TEAM MATURITY ROADMAP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754929"/>
              </p:ext>
            </p:extLst>
          </p:nvPr>
        </p:nvGraphicFramePr>
        <p:xfrm>
          <a:off x="454701" y="554352"/>
          <a:ext cx="8463910" cy="61992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43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05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MATURITY</a:t>
                      </a:r>
                      <a:b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</a:br>
                      <a: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 STAGE</a:t>
                      </a:r>
                      <a:endParaRPr lang="en-US" sz="1200" b="1" i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274320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B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CRAWL</a:t>
                      </a:r>
                      <a:b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</a:b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(standup)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WALK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(stabilize)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RUN</a:t>
                      </a:r>
                    </a:p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(optimize)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FLY</a:t>
                      </a:r>
                      <a:b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</a:b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yriad Pro Light"/>
                          <a:cs typeface="Myriad Pro Light"/>
                        </a:rPr>
                        <a:t>(enable)</a:t>
                      </a:r>
                    </a:p>
                  </a:txBody>
                  <a:tcPr marL="83127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9752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GROWTH PLAN</a:t>
                      </a:r>
                      <a:br>
                        <a:rPr lang="en-US" sz="1200" b="1" i="0" baseline="0" dirty="0">
                          <a:solidFill>
                            <a:schemeClr val="bg1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</a:br>
                      <a:endParaRPr lang="en-US" sz="1200" b="1" i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274320" marR="831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Agile Training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For all team members to learn Agile and gain buy-in. Start eLearning.</a:t>
                      </a: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Program/PI Kickoff &amp; Planning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Setup the teams, release vision and plan.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Agile Coaching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Coach the team through the first release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Baseline </a:t>
                      </a:r>
                      <a:b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</a:b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Measurement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Establish Team Health and DevOps baseline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Foundation Setup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Setup tools, team allocation and structure, leadership triangle, workspace, standards.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Agile Leadership  &amp; Triangle Training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Begin leadership training journey, optimize roles: SM, PO, Tech Lead</a:t>
                      </a: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Facilitation &amp; Collaboration Training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Teach the teams soft skills, collaboration and facilitation skills.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Agile Coaching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Targeted on-demand, short engagements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Mgmt. Ownership of Org Obstacle 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Train managers on how to use Agile to manage their org obstacle items in AH.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DevOps Training 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Train teams on DevOps, Enable top 8-10  practices. DevOps health. 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endParaRPr lang="en-US" sz="1200" dirty="0"/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Agile Leadership Cont.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Continue Agile leadership journey for mgmt. and Sr. leaders.</a:t>
                      </a: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Ownership of Enterprise Obstacle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Train </a:t>
                      </a:r>
                      <a:r>
                        <a:rPr lang="en-US" sz="1200" b="0" i="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Sr</a:t>
                      </a: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 leaders on adopting Agile for enterprise obstacles.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Agile Coaching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Targeted on-demand </a:t>
                      </a:r>
                      <a:b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</a:b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Measurement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Measure TeamHealth maturity, team goals and growth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Lean Discovery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Teach POs, product mgrs., UX, BAs product discovery skills. </a:t>
                      </a:r>
                      <a:endParaRPr lang="en-US" sz="12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DevOps Enablement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Assess DevOps health, bring in more practices or solidify existing. </a:t>
                      </a:r>
                      <a:endParaRPr lang="en-US" sz="16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Bold Condensed"/>
                        <a:ea typeface="Myriad Pro" charset="0"/>
                        <a:cs typeface="Myriad Pro" charset="0"/>
                      </a:endParaRPr>
                    </a:p>
                    <a:p>
                      <a:endParaRPr lang="en-US" sz="1200" dirty="0"/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Agile Leadership Cont.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Continue Agile leadership journey for mgmt. and Sr. leaders.</a:t>
                      </a: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CX Enablement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Mature teams on CX/UX and discovery. Drive towards business outcomes.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Innovation &amp; Experiments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Build in time for innovation sprints/releases and experimentation </a:t>
                      </a: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Change Agents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Build internal change agents &amp; coaches</a:t>
                      </a: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Bold Condensed"/>
                          <a:ea typeface="Myriad Pro" charset="0"/>
                          <a:cs typeface="Myriad Pro" charset="0"/>
                        </a:rPr>
                        <a:t>Share Success, Enable Others</a:t>
                      </a: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yriad Pro Light"/>
                          <a:ea typeface="Myriad Pro" charset="0"/>
                          <a:cs typeface="Myriad Pro Light"/>
                        </a:rPr>
                        <a:t>Perform marketing of success stories, enable and mentor other teams</a:t>
                      </a: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pPr marL="0" marR="0" indent="0" algn="l" defTabSz="457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yriad Pro Light"/>
                        <a:ea typeface="Myriad Pro" charset="0"/>
                        <a:cs typeface="Myriad Pro Light"/>
                      </a:endParaRPr>
                    </a:p>
                    <a:p>
                      <a:endParaRPr lang="en-US" sz="1200" dirty="0"/>
                    </a:p>
                  </a:txBody>
                  <a:tcPr marL="83127" marR="83127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66254" y="4376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6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127" y="3422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6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4" y="64742"/>
            <a:ext cx="346364" cy="38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39196" y="6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36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246" y="627300"/>
            <a:ext cx="484909" cy="533400"/>
            <a:chOff x="622318" y="2820861"/>
            <a:chExt cx="484909" cy="533400"/>
          </a:xfrm>
        </p:grpSpPr>
        <p:sp>
          <p:nvSpPr>
            <p:cNvPr id="33" name="Oval 32"/>
            <p:cNvSpPr/>
            <p:nvPr/>
          </p:nvSpPr>
          <p:spPr>
            <a:xfrm>
              <a:off x="622318" y="2820861"/>
              <a:ext cx="484909" cy="5334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00ABE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36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23" y="2971305"/>
              <a:ext cx="217438" cy="23918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1901" y="3843063"/>
            <a:ext cx="484909" cy="533400"/>
            <a:chOff x="622318" y="5080734"/>
            <a:chExt cx="484909" cy="533400"/>
          </a:xfrm>
        </p:grpSpPr>
        <p:sp>
          <p:nvSpPr>
            <p:cNvPr id="25" name="Oval 24"/>
            <p:cNvSpPr/>
            <p:nvPr/>
          </p:nvSpPr>
          <p:spPr>
            <a:xfrm>
              <a:off x="622318" y="5080734"/>
              <a:ext cx="484909" cy="5334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39B94A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1" y="5160198"/>
              <a:ext cx="351464" cy="38661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84909" y="6590587"/>
            <a:ext cx="824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36"/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Copyright(c) AgilityHealth Radar | www.AgilityHealthRadar.com | Enabling Business Agility!</a:t>
            </a:r>
            <a:endParaRPr lang="en-US" sz="10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7092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11307</TotalTime>
  <Words>542</Words>
  <Application>Microsoft Macintosh PowerPoint</Application>
  <PresentationFormat>On-screen Show (4:3)</PresentationFormat>
  <Paragraphs>87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Myriad Pro</vt:lpstr>
      <vt:lpstr>Myriad Pro Bold Condensed</vt:lpstr>
      <vt:lpstr>Myriad Pro Light</vt:lpstr>
      <vt:lpstr>trebuchet ms</vt:lpstr>
      <vt:lpstr>Wingdings</vt:lpstr>
      <vt:lpstr>2_Office Theme</vt:lpstr>
      <vt:lpstr>    AGILE TEAM MATURITY ROADMAP</vt:lpstr>
      <vt:lpstr>    AGILE TEAM MATURITY ROADMAP</vt:lpstr>
    </vt:vector>
  </TitlesOfParts>
  <Manager/>
  <Company>Agile Transformations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Business Agility </dc:title>
  <dc:subject/>
  <dc:creator>Sally Elatta</dc:creator>
  <cp:keywords/>
  <dc:description/>
  <cp:lastModifiedBy>Sally Elatta</cp:lastModifiedBy>
  <cp:revision>18</cp:revision>
  <dcterms:created xsi:type="dcterms:W3CDTF">2017-04-23T00:08:39Z</dcterms:created>
  <dcterms:modified xsi:type="dcterms:W3CDTF">2021-09-17T16:53:55Z</dcterms:modified>
  <cp:category/>
</cp:coreProperties>
</file>